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2" r:id="rId5"/>
    <p:sldId id="284" r:id="rId6"/>
    <p:sldId id="285" r:id="rId7"/>
    <p:sldId id="286" r:id="rId8"/>
    <p:sldId id="287" r:id="rId9"/>
    <p:sldId id="288" r:id="rId10"/>
    <p:sldId id="283" r:id="rId11"/>
    <p:sldId id="271" r:id="rId12"/>
    <p:sldId id="272" r:id="rId13"/>
    <p:sldId id="273" r:id="rId14"/>
    <p:sldId id="274" r:id="rId15"/>
    <p:sldId id="275" r:id="rId16"/>
    <p:sldId id="276" r:id="rId17"/>
    <p:sldId id="261" r:id="rId18"/>
    <p:sldId id="262" r:id="rId19"/>
    <p:sldId id="269" r:id="rId20"/>
    <p:sldId id="263" r:id="rId21"/>
    <p:sldId id="264" r:id="rId22"/>
    <p:sldId id="265" r:id="rId23"/>
    <p:sldId id="266" r:id="rId24"/>
    <p:sldId id="267" r:id="rId25"/>
    <p:sldId id="278" r:id="rId26"/>
    <p:sldId id="260" r:id="rId27"/>
    <p:sldId id="279" r:id="rId28"/>
    <p:sldId id="280" r:id="rId29"/>
    <p:sldId id="281" r:id="rId30"/>
    <p:sldId id="289" r:id="rId31"/>
    <p:sldId id="290" r:id="rId32"/>
    <p:sldId id="291" r:id="rId33"/>
    <p:sldId id="293" r:id="rId34"/>
    <p:sldId id="292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02" autoAdjust="0"/>
    <p:restoredTop sz="94660"/>
  </p:normalViewPr>
  <p:slideViewPr>
    <p:cSldViewPr snapToGrid="0">
      <p:cViewPr varScale="1">
        <p:scale>
          <a:sx n="64" d="100"/>
          <a:sy n="64" d="100"/>
        </p:scale>
        <p:origin x="6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4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4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1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8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0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35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9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4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0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8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9AEE6-41E2-4298-9DE3-CFC290F3F09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A6B92-D0A9-4C3D-A095-07C771449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3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Cost analysis of hash collisions:</a:t>
            </a:r>
            <a:br>
              <a:rPr lang="en-US" dirty="0"/>
            </a:br>
            <a:r>
              <a:rPr lang="en-US" dirty="0"/>
              <a:t>Will quantum computers</a:t>
            </a:r>
            <a:br>
              <a:rPr lang="en-US" dirty="0"/>
            </a:br>
            <a:r>
              <a:rPr lang="en-US" dirty="0"/>
              <a:t>make SHARCS obsolete?</a:t>
            </a:r>
            <a:br>
              <a:rPr lang="en-US" dirty="0"/>
            </a:br>
            <a:r>
              <a:rPr lang="en-US" dirty="0"/>
              <a:t>[Bernstein 2009]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by Ray Perlner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257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Attacks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15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Quantum Computing: Basics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Each physical unit of a classical computer represents a bit.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Each physical unit of a quantum computer represents a qubit.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Measurement turns a qubit into a classical bit. (This is </a:t>
            </a:r>
            <a:r>
              <a:rPr lang="en-US" altLang="en-US" dirty="0" err="1"/>
              <a:t>lossy</a:t>
            </a:r>
            <a:r>
              <a:rPr lang="en-US" altLang="en-US" dirty="0"/>
              <a:t>.)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Measurements of different qubits may be correlated (the qubits are “entangled.”)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>
                <a:sym typeface="Wingdings" panose="05000000000000000000" pitchFamily="2" charset="2"/>
              </a:rPr>
              <a:t> It is easier to describe N qubits as a unit, rather than individually.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9543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Quantum Computing: Describing  Qubits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state of an </a:t>
            </a:r>
            <a:r>
              <a:rPr lang="en-US" altLang="en-US" i="1" dirty="0"/>
              <a:t>n</a:t>
            </a:r>
            <a:r>
              <a:rPr lang="en-US" altLang="en-US" dirty="0"/>
              <a:t>-qubit system may be described as a 2</a:t>
            </a:r>
            <a:r>
              <a:rPr lang="en-US" altLang="en-US" i="1" baseline="30000" dirty="0"/>
              <a:t>n</a:t>
            </a:r>
            <a:r>
              <a:rPr lang="en-US" altLang="en-US" dirty="0"/>
              <a:t>-dimensional unit vector with complex coefficients:</a:t>
            </a:r>
          </a:p>
          <a:p>
            <a:pPr lvl="1"/>
            <a:r>
              <a:rPr lang="en-US" altLang="en-US" dirty="0"/>
              <a:t>Define a basis vector for each </a:t>
            </a:r>
            <a:r>
              <a:rPr lang="en-US" altLang="en-US" i="1" dirty="0"/>
              <a:t>n</a:t>
            </a:r>
            <a:r>
              <a:rPr lang="en-US" altLang="en-US" dirty="0"/>
              <a:t>-bit classical state:</a:t>
            </a:r>
          </a:p>
          <a:p>
            <a:pPr lvl="1">
              <a:buFontTx/>
              <a:buNone/>
            </a:pPr>
            <a:r>
              <a:rPr lang="en-US" altLang="en-US" dirty="0"/>
              <a:t>	|00&gt; = (1, 0, 0, 0)        |01&gt; = (0, 1, 0, 0)</a:t>
            </a:r>
          </a:p>
          <a:p>
            <a:pPr lvl="1">
              <a:buFontTx/>
              <a:buNone/>
            </a:pPr>
            <a:r>
              <a:rPr lang="en-US" altLang="en-US" dirty="0"/>
              <a:t>   |10&gt; = (0, 0, 1, 0)        |11&gt; = (0, 0, 0, 1)</a:t>
            </a:r>
          </a:p>
          <a:p>
            <a:pPr lvl="1"/>
            <a:r>
              <a:rPr lang="en-US" altLang="en-US" dirty="0"/>
              <a:t>The state of </a:t>
            </a:r>
            <a:r>
              <a:rPr lang="en-US" altLang="en-US" i="1" dirty="0"/>
              <a:t>n</a:t>
            </a:r>
            <a:r>
              <a:rPr lang="en-US" altLang="en-US" dirty="0"/>
              <a:t> qubits may be represented as a linear combination (“superposition”) of these:</a:t>
            </a:r>
          </a:p>
          <a:p>
            <a:pPr lvl="1">
              <a:buFontTx/>
              <a:buNone/>
            </a:pPr>
            <a:r>
              <a:rPr lang="en-US" altLang="en-US" dirty="0"/>
              <a:t>	e.g. 1/2(|00&gt; + |01&gt; - |10&gt; +i|11&gt;)</a:t>
            </a:r>
          </a:p>
          <a:p>
            <a:pPr lvl="1">
              <a:buFontTx/>
              <a:buNone/>
            </a:pPr>
            <a:endParaRPr lang="en-US" altLang="en-US" dirty="0"/>
          </a:p>
          <a:p>
            <a:pPr lvl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0148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Quantum Computing: Measurement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Measurement of one of the </a:t>
            </a:r>
            <a:r>
              <a:rPr lang="en-US" altLang="en-US" dirty="0" err="1"/>
              <a:t>qbits</a:t>
            </a:r>
            <a:r>
              <a:rPr lang="en-US" altLang="en-US" dirty="0"/>
              <a:t> results in one of two outcomes (0 or 1.) Either way:</a:t>
            </a:r>
          </a:p>
          <a:p>
            <a:pPr lvl="1"/>
            <a:r>
              <a:rPr lang="en-US" altLang="en-US" sz="2000" dirty="0"/>
              <a:t>State is projected onto the subspace where the relevant qubit has the measured value</a:t>
            </a:r>
          </a:p>
          <a:p>
            <a:pPr lvl="1"/>
            <a:r>
              <a:rPr lang="en-US" altLang="en-US" sz="2000" dirty="0"/>
              <a:t>Outcome probability is the square of the (</a:t>
            </a:r>
            <a:r>
              <a:rPr lang="en-US" altLang="en-US" sz="2000" dirty="0" err="1"/>
              <a:t>unnormalized</a:t>
            </a:r>
            <a:r>
              <a:rPr lang="en-US" altLang="en-US" sz="2000" dirty="0"/>
              <a:t>) length of the projection.</a:t>
            </a:r>
            <a:r>
              <a:rPr lang="en-US" altLang="en-US" dirty="0"/>
              <a:t> </a:t>
            </a:r>
          </a:p>
          <a:p>
            <a:r>
              <a:rPr lang="en-US" altLang="en-US" sz="2400" dirty="0"/>
              <a:t>Ex.     ½ (|00&gt; + |01&gt; - |10&gt; + i|11&gt;), measure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</a:t>
            </a:r>
            <a:r>
              <a:rPr lang="en-US" altLang="en-US" sz="2400" dirty="0" err="1"/>
              <a:t>qbit</a:t>
            </a:r>
            <a:endParaRPr lang="en-US" altLang="en-US" sz="2400" dirty="0"/>
          </a:p>
          <a:p>
            <a:pPr>
              <a:buFontTx/>
              <a:buNone/>
            </a:pPr>
            <a:endParaRPr lang="en-US" altLang="en-US" sz="1400" dirty="0"/>
          </a:p>
          <a:p>
            <a:pPr>
              <a:buFontTx/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1/</a:t>
            </a:r>
            <a:r>
              <a:rPr lang="en-US" altLang="en-US" sz="2400" dirty="0" err="1">
                <a:sym typeface="Wingdings" panose="05000000000000000000" pitchFamily="2" charset="2"/>
              </a:rPr>
              <a:t>sqrt</a:t>
            </a:r>
            <a:r>
              <a:rPr lang="en-US" altLang="en-US" sz="2400" dirty="0">
                <a:sym typeface="Wingdings" panose="05000000000000000000" pitchFamily="2" charset="2"/>
              </a:rPr>
              <a:t>(2) (|00&gt;            - |10&gt;            )     (zero)  p = 50% </a:t>
            </a:r>
          </a:p>
          <a:p>
            <a:pPr>
              <a:buFontTx/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    or</a:t>
            </a:r>
          </a:p>
          <a:p>
            <a:pPr>
              <a:buFontTx/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1/</a:t>
            </a:r>
            <a:r>
              <a:rPr lang="en-US" altLang="en-US" sz="2400" dirty="0" err="1">
                <a:sym typeface="Wingdings" panose="05000000000000000000" pitchFamily="2" charset="2"/>
              </a:rPr>
              <a:t>sqrt</a:t>
            </a:r>
            <a:r>
              <a:rPr lang="en-US" altLang="en-US" sz="2400" dirty="0">
                <a:sym typeface="Wingdings" panose="05000000000000000000" pitchFamily="2" charset="2"/>
              </a:rPr>
              <a:t>(2) (           |01&gt;           + i|11&gt;)     (one)    p = 50% </a:t>
            </a:r>
            <a:endParaRPr lang="en-US" altLang="en-US" sz="2400" dirty="0"/>
          </a:p>
          <a:p>
            <a:pPr lvl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1055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Quantum Computing: Operations (gates)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/>
            <a:r>
              <a:rPr lang="en-US" altLang="en-US" dirty="0"/>
              <a:t>Linear</a:t>
            </a:r>
          </a:p>
          <a:p>
            <a:pPr marL="609600" indent="-609600">
              <a:buFont typeface="Wingdings" panose="05000000000000000000" pitchFamily="2" charset="2"/>
              <a:buChar char="à"/>
            </a:pPr>
            <a:r>
              <a:rPr lang="en-US" altLang="en-US" dirty="0">
                <a:sym typeface="Wingdings" panose="05000000000000000000" pitchFamily="2" charset="2"/>
              </a:rPr>
              <a:t>F (</a:t>
            </a:r>
            <a:r>
              <a:rPr lang="en-US" altLang="en-US" dirty="0" err="1">
                <a:sym typeface="Wingdings" panose="05000000000000000000" pitchFamily="2" charset="2"/>
              </a:rPr>
              <a:t>a|x</a:t>
            </a:r>
            <a:r>
              <a:rPr lang="en-US" altLang="en-US" dirty="0">
                <a:sym typeface="Wingdings" panose="05000000000000000000" pitchFamily="2" charset="2"/>
              </a:rPr>
              <a:t>&gt; +</a:t>
            </a:r>
            <a:r>
              <a:rPr lang="en-US" altLang="en-US" dirty="0" err="1">
                <a:sym typeface="Wingdings" panose="05000000000000000000" pitchFamily="2" charset="2"/>
              </a:rPr>
              <a:t>b|y</a:t>
            </a:r>
            <a:r>
              <a:rPr lang="en-US" altLang="en-US" dirty="0">
                <a:sym typeface="Wingdings" panose="05000000000000000000" pitchFamily="2" charset="2"/>
              </a:rPr>
              <a:t>&gt;) = a (</a:t>
            </a:r>
            <a:r>
              <a:rPr lang="en-US" altLang="en-US" dirty="0" err="1">
                <a:sym typeface="Wingdings" panose="05000000000000000000" pitchFamily="2" charset="2"/>
              </a:rPr>
              <a:t>F|x</a:t>
            </a:r>
            <a:r>
              <a:rPr lang="en-US" altLang="en-US" dirty="0">
                <a:sym typeface="Wingdings" panose="05000000000000000000" pitchFamily="2" charset="2"/>
              </a:rPr>
              <a:t>&gt;) +b(</a:t>
            </a:r>
            <a:r>
              <a:rPr lang="en-US" altLang="en-US" dirty="0" err="1">
                <a:sym typeface="Wingdings" panose="05000000000000000000" pitchFamily="2" charset="2"/>
              </a:rPr>
              <a:t>F|y</a:t>
            </a:r>
            <a:r>
              <a:rPr lang="en-US" altLang="en-US" dirty="0">
                <a:sym typeface="Wingdings" panose="05000000000000000000" pitchFamily="2" charset="2"/>
              </a:rPr>
              <a:t>&gt;)</a:t>
            </a:r>
          </a:p>
          <a:p>
            <a:pPr marL="990600" lvl="1" indent="-533400"/>
            <a:r>
              <a:rPr lang="en-US" altLang="en-US" dirty="0">
                <a:sym typeface="Wingdings" panose="05000000000000000000" pitchFamily="2" charset="2"/>
              </a:rPr>
              <a:t>This means F can be defined by what it does to (e.g.) classical states.</a:t>
            </a:r>
          </a:p>
          <a:p>
            <a:pPr marL="609600" indent="-609600"/>
            <a:endParaRPr lang="en-US" altLang="en-US" dirty="0"/>
          </a:p>
          <a:p>
            <a:pPr marL="609600" indent="-609600"/>
            <a:r>
              <a:rPr lang="en-US" altLang="en-US" dirty="0"/>
              <a:t>Unitary (Information Preserving)</a:t>
            </a:r>
          </a:p>
          <a:p>
            <a:pPr marL="990600" lvl="1" indent="-533400"/>
            <a:r>
              <a:rPr lang="en-US" altLang="en-US" dirty="0"/>
              <a:t>Change of orthonormal basis (coordinate system – like rotating the axes in 3 space)</a:t>
            </a:r>
          </a:p>
          <a:p>
            <a:pPr marL="990600" lvl="1" indent="-533400"/>
            <a:r>
              <a:rPr lang="en-US" altLang="en-US" dirty="0"/>
              <a:t>Includes all reversible classical operations</a:t>
            </a:r>
          </a:p>
          <a:p>
            <a:pPr marL="533400" indent="-533400"/>
            <a:endParaRPr lang="en-US" altLang="en-US" dirty="0"/>
          </a:p>
          <a:p>
            <a:pPr marL="533400" indent="-533400"/>
            <a:r>
              <a:rPr lang="en-US" altLang="en-US" dirty="0"/>
              <a:t>Local</a:t>
            </a:r>
          </a:p>
          <a:p>
            <a:pPr marL="990600" lvl="1" indent="-533400"/>
            <a:r>
              <a:rPr lang="en-US" altLang="en-US" dirty="0"/>
              <a:t>Acts on only 1 or 2 qubits at a time. (locality defined by direct product)</a:t>
            </a:r>
          </a:p>
          <a:p>
            <a:pPr marL="990600" lvl="1" indent="-533400"/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Wingdings" panose="05000000000000000000" pitchFamily="2" charset="2"/>
              </a:rPr>
              <a:t>F |x&gt; = |y&gt;   </a:t>
            </a:r>
            <a:r>
              <a:rPr lang="en-US" altLang="en-US" dirty="0" err="1">
                <a:sym typeface="Wingdings" panose="05000000000000000000" pitchFamily="2" charset="2"/>
              </a:rPr>
              <a:t>F</a:t>
            </a:r>
            <a:r>
              <a:rPr lang="en-US" altLang="en-US" i="1" baseline="-25000" dirty="0" err="1">
                <a:sym typeface="Wingdings" panose="05000000000000000000" pitchFamily="2" charset="2"/>
              </a:rPr>
              <a:t>i</a:t>
            </a:r>
            <a:r>
              <a:rPr lang="en-US" altLang="en-US" dirty="0" err="1">
                <a:sym typeface="Wingdings" panose="05000000000000000000" pitchFamily="2" charset="2"/>
              </a:rPr>
              <a:t>|x</a:t>
            </a:r>
            <a:r>
              <a:rPr lang="en-US" altLang="en-US" i="1" baseline="-25000" dirty="0" err="1">
                <a:sym typeface="Wingdings" panose="05000000000000000000" pitchFamily="2" charset="2"/>
              </a:rPr>
              <a:t>i</a:t>
            </a:r>
            <a:r>
              <a:rPr lang="en-US" altLang="en-US" dirty="0" err="1">
                <a:sym typeface="Wingdings" panose="05000000000000000000" pitchFamily="2" charset="2"/>
              </a:rPr>
              <a:t>;env</a:t>
            </a:r>
            <a:r>
              <a:rPr lang="en-US" altLang="en-US" dirty="0">
                <a:sym typeface="Wingdings" panose="05000000000000000000" pitchFamily="2" charset="2"/>
              </a:rPr>
              <a:t>&gt; = F</a:t>
            </a:r>
            <a:r>
              <a:rPr lang="en-US" altLang="en-US" i="1" baseline="-25000" dirty="0">
                <a:sym typeface="Wingdings" panose="05000000000000000000" pitchFamily="2" charset="2"/>
              </a:rPr>
              <a:t>i</a:t>
            </a:r>
            <a:r>
              <a:rPr lang="en-US" altLang="en-US" dirty="0">
                <a:sym typeface="Wingdings" panose="05000000000000000000" pitchFamily="2" charset="2"/>
              </a:rPr>
              <a:t> (|x</a:t>
            </a:r>
            <a:r>
              <a:rPr lang="en-US" altLang="en-US" i="1" baseline="-25000" dirty="0">
                <a:sym typeface="Wingdings" panose="05000000000000000000" pitchFamily="2" charset="2"/>
              </a:rPr>
              <a:t>i</a:t>
            </a:r>
            <a:r>
              <a:rPr lang="en-US" altLang="en-US" dirty="0">
                <a:sym typeface="Wingdings" panose="05000000000000000000" pitchFamily="2" charset="2"/>
              </a:rPr>
              <a:t>&gt;</a:t>
            </a:r>
            <a:r>
              <a:rPr lang="en-US" altLang="en-US" dirty="0">
                <a:sym typeface="Symbol" panose="05050102010706020507" pitchFamily="18" charset="2"/>
              </a:rPr>
              <a:t> |</a:t>
            </a:r>
            <a:r>
              <a:rPr lang="en-US" altLang="en-US" dirty="0" err="1">
                <a:sym typeface="Symbol" panose="05050102010706020507" pitchFamily="18" charset="2"/>
              </a:rPr>
              <a:t>env</a:t>
            </a:r>
            <a:r>
              <a:rPr lang="en-US" altLang="en-US" dirty="0">
                <a:sym typeface="Symbol" panose="05050102010706020507" pitchFamily="18" charset="2"/>
              </a:rPr>
              <a:t>&gt;) = </a:t>
            </a:r>
            <a:r>
              <a:rPr lang="en-US" altLang="en-US" dirty="0">
                <a:sym typeface="Wingdings" panose="05000000000000000000" pitchFamily="2" charset="2"/>
              </a:rPr>
              <a:t>|</a:t>
            </a:r>
            <a:r>
              <a:rPr lang="en-US" altLang="en-US" dirty="0" err="1">
                <a:sym typeface="Wingdings" panose="05000000000000000000" pitchFamily="2" charset="2"/>
              </a:rPr>
              <a:t>y</a:t>
            </a:r>
            <a:r>
              <a:rPr lang="en-US" altLang="en-US" i="1" baseline="-25000" dirty="0" err="1">
                <a:sym typeface="Wingdings" panose="05000000000000000000" pitchFamily="2" charset="2"/>
              </a:rPr>
              <a:t>i</a:t>
            </a:r>
            <a:r>
              <a:rPr lang="en-US" altLang="en-US" dirty="0" err="1">
                <a:sym typeface="Wingdings" panose="05000000000000000000" pitchFamily="2" charset="2"/>
              </a:rPr>
              <a:t>;env</a:t>
            </a:r>
            <a:r>
              <a:rPr lang="en-US" altLang="en-US" dirty="0">
                <a:sym typeface="Wingdings" panose="05000000000000000000" pitchFamily="2" charset="2"/>
              </a:rPr>
              <a:t>&gt; = |</a:t>
            </a:r>
            <a:r>
              <a:rPr lang="en-US" altLang="en-US" dirty="0" err="1">
                <a:sym typeface="Wingdings" panose="05000000000000000000" pitchFamily="2" charset="2"/>
              </a:rPr>
              <a:t>y</a:t>
            </a:r>
            <a:r>
              <a:rPr lang="en-US" altLang="en-US" i="1" baseline="-25000" dirty="0" err="1">
                <a:sym typeface="Wingdings" panose="05000000000000000000" pitchFamily="2" charset="2"/>
              </a:rPr>
              <a:t>i</a:t>
            </a:r>
            <a:r>
              <a:rPr lang="en-US" altLang="en-US" dirty="0">
                <a:sym typeface="Wingdings" panose="05000000000000000000" pitchFamily="2" charset="2"/>
              </a:rPr>
              <a:t>&gt;</a:t>
            </a:r>
            <a:r>
              <a:rPr lang="en-US" altLang="en-US" dirty="0">
                <a:sym typeface="Symbol" panose="05050102010706020507" pitchFamily="18" charset="2"/>
              </a:rPr>
              <a:t> |</a:t>
            </a:r>
            <a:r>
              <a:rPr lang="en-US" altLang="en-US" dirty="0" err="1">
                <a:sym typeface="Symbol" panose="05050102010706020507" pitchFamily="18" charset="2"/>
              </a:rPr>
              <a:t>env</a:t>
            </a:r>
            <a:r>
              <a:rPr lang="en-US" altLang="en-US" dirty="0">
                <a:sym typeface="Symbol" panose="05050102010706020507" pitchFamily="18" charset="2"/>
              </a:rPr>
              <a:t>&gt;)</a:t>
            </a:r>
          </a:p>
          <a:p>
            <a:pPr lvl="1"/>
            <a:endParaRPr lang="en-US" altLang="en-US" dirty="0">
              <a:sym typeface="Symbol" panose="05050102010706020507" pitchFamily="18" charset="2"/>
            </a:endParaRP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 (direct product) concatenates labels and distributes over +.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An </a:t>
            </a:r>
            <a:r>
              <a:rPr lang="en-US" altLang="en-US" dirty="0" err="1">
                <a:sym typeface="Symbol" panose="05050102010706020507" pitchFamily="18" charset="2"/>
              </a:rPr>
              <a:t>unentangled</a:t>
            </a:r>
            <a:r>
              <a:rPr lang="en-US" altLang="en-US" dirty="0">
                <a:sym typeface="Symbol" panose="05050102010706020507" pitchFamily="18" charset="2"/>
              </a:rPr>
              <a:t> state can be described as a direct product of individual </a:t>
            </a:r>
            <a:r>
              <a:rPr lang="en-US" altLang="en-US" dirty="0" err="1">
                <a:sym typeface="Symbol" panose="05050102010706020507" pitchFamily="18" charset="2"/>
              </a:rPr>
              <a:t>qbits</a:t>
            </a:r>
            <a:r>
              <a:rPr lang="en-US" altLang="en-US" dirty="0">
                <a:sym typeface="Symbol" panose="05050102010706020507" pitchFamily="18" charset="2"/>
              </a:rPr>
              <a:t>.</a:t>
            </a:r>
            <a:endParaRPr lang="en-US" alt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en-US" dirty="0"/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6735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Operation CNOT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Derived from a classical 2 bit operation: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(a, b) </a:t>
            </a:r>
            <a:r>
              <a:rPr lang="en-US" altLang="en-US">
                <a:sym typeface="Wingdings" panose="05000000000000000000" pitchFamily="2" charset="2"/>
              </a:rPr>
              <a:t> (a, a </a:t>
            </a:r>
            <a:r>
              <a:rPr lang="en-US" altLang="en-US">
                <a:sym typeface="Symbol" panose="05050102010706020507" pitchFamily="18" charset="2"/>
              </a:rPr>
              <a:t> b)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|00&gt; </a:t>
            </a:r>
            <a:r>
              <a:rPr lang="en-US" altLang="en-US">
                <a:sym typeface="Wingdings" panose="05000000000000000000" pitchFamily="2" charset="2"/>
              </a:rPr>
              <a:t> </a:t>
            </a:r>
            <a:r>
              <a:rPr lang="en-US" altLang="en-US">
                <a:sym typeface="Symbol" panose="05050102010706020507" pitchFamily="18" charset="2"/>
              </a:rPr>
              <a:t>|00&gt; 		|01&gt; </a:t>
            </a:r>
            <a:r>
              <a:rPr lang="en-US" altLang="en-US">
                <a:sym typeface="Wingdings" panose="05000000000000000000" pitchFamily="2" charset="2"/>
              </a:rPr>
              <a:t> |01&gt;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|10&gt;  |11&gt; 		|11&gt;  |10&gt;</a:t>
            </a:r>
            <a:endParaRPr lang="en-US" altLang="en-US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e.g.  </a:t>
            </a:r>
            <a:r>
              <a:rPr lang="en-US" altLang="en-US"/>
              <a:t>½ (|00&gt; + |01&gt; - |10&gt; + i|11&gt;)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        </a:t>
            </a:r>
            <a:r>
              <a:rPr lang="en-US" altLang="en-US"/>
              <a:t>½ (|00&gt; + |01&gt; - |11&gt; + i|10&gt;)</a:t>
            </a:r>
          </a:p>
        </p:txBody>
      </p:sp>
    </p:spTree>
    <p:extLst>
      <p:ext uri="{BB962C8B-B14F-4D97-AF65-F5344CB8AC3E}">
        <p14:creationId xmlns:p14="http://schemas.microsoft.com/office/powerpoint/2010/main" val="3902608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operation Hadamard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Distinctly non-classical 1 qbit operation.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Self Inverse (We use this later.)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|0&gt; </a:t>
            </a:r>
            <a:r>
              <a:rPr lang="en-US" altLang="en-US">
                <a:sym typeface="Wingdings" panose="05000000000000000000" pitchFamily="2" charset="2"/>
              </a:rPr>
              <a:t> 1/sqrt(2)(|0&gt; + |1&gt;)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|1&gt;  1/sqrt(2)(|0&gt; -  |1&gt;)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e.g.  3/5|0&gt; + 4/5|1&gt;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	</a:t>
            </a:r>
            <a:r>
              <a:rPr lang="en-US" altLang="en-US" sz="2400">
                <a:sym typeface="Wingdings" panose="05000000000000000000" pitchFamily="2" charset="2"/>
              </a:rPr>
              <a:t>sqrt(2)/10 (3(|0&gt;+|1&gt;) + 4(|0&gt;-|1&gt;))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= sqrt(2)/10 (7|0&gt; - |1&gt;)</a:t>
            </a:r>
          </a:p>
        </p:txBody>
      </p:sp>
    </p:spTree>
    <p:extLst>
      <p:ext uri="{BB962C8B-B14F-4D97-AF65-F5344CB8AC3E}">
        <p14:creationId xmlns:p14="http://schemas.microsoft.com/office/powerpoint/2010/main" val="403021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Grover’s algorithm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Finds a unique value for which a classical function f (acting on 0…N-1) returns 1.</a:t>
            </a:r>
          </a:p>
          <a:p>
            <a:r>
              <a:rPr lang="en-US" altLang="en-US"/>
              <a:t>Start in the state:</a:t>
            </a:r>
          </a:p>
          <a:p>
            <a:pPr>
              <a:buFontTx/>
              <a:buNone/>
            </a:pPr>
            <a:r>
              <a:rPr lang="en-US" altLang="en-US"/>
              <a:t> 	1/sqrt(N) (|0&gt; + |1&gt; + …+|N-1&gt;)</a:t>
            </a:r>
          </a:p>
          <a:p>
            <a:r>
              <a:rPr lang="en-US" altLang="en-US"/>
              <a:t>Use f to increase the amplitude of |f</a:t>
            </a:r>
            <a:r>
              <a:rPr lang="en-US" altLang="en-US" baseline="30000"/>
              <a:t>-1</a:t>
            </a:r>
            <a:r>
              <a:rPr lang="en-US" altLang="en-US"/>
              <a:t>(1)&gt; at the expense of all others.</a:t>
            </a:r>
          </a:p>
        </p:txBody>
      </p:sp>
    </p:spTree>
    <p:extLst>
      <p:ext uri="{BB962C8B-B14F-4D97-AF65-F5344CB8AC3E}">
        <p14:creationId xmlns:p14="http://schemas.microsoft.com/office/powerpoint/2010/main" val="430195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Grover’s algorithm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Fundamental trick: because f is computable, we can do something different to the state |f</a:t>
            </a:r>
            <a:r>
              <a:rPr lang="en-US" altLang="en-US" baseline="30000" dirty="0"/>
              <a:t>-1</a:t>
            </a:r>
            <a:r>
              <a:rPr lang="en-US" altLang="en-US" dirty="0"/>
              <a:t>(1)&gt;: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sz="2000" dirty="0"/>
              <a:t>|0…0&gt; </a:t>
            </a:r>
            <a:r>
              <a:rPr lang="en-US" altLang="en-US" sz="2000" dirty="0">
                <a:sym typeface="Wingdings" panose="05000000000000000000" pitchFamily="2" charset="2"/>
              </a:rPr>
              <a:t> |0...0&gt;; |0…1&gt;  |0…1&gt; etc.</a:t>
            </a:r>
            <a:r>
              <a:rPr lang="en-US" altLang="en-US" dirty="0"/>
              <a:t> </a:t>
            </a:r>
          </a:p>
          <a:p>
            <a:pPr>
              <a:buFontTx/>
              <a:buNone/>
            </a:pPr>
            <a:r>
              <a:rPr lang="en-US" altLang="en-US" dirty="0"/>
              <a:t>		but |f</a:t>
            </a:r>
            <a:r>
              <a:rPr lang="en-US" altLang="en-US" baseline="30000" dirty="0"/>
              <a:t>-1</a:t>
            </a:r>
            <a:r>
              <a:rPr lang="en-US" altLang="en-US" dirty="0"/>
              <a:t>(1)&gt;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-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/>
              <a:t>|f</a:t>
            </a:r>
            <a:r>
              <a:rPr lang="en-US" altLang="en-US" baseline="30000" dirty="0"/>
              <a:t>-1</a:t>
            </a:r>
            <a:r>
              <a:rPr lang="en-US" altLang="en-US" dirty="0"/>
              <a:t>(1)&gt; !</a:t>
            </a:r>
          </a:p>
          <a:p>
            <a:r>
              <a:rPr lang="en-US" altLang="en-US" dirty="0"/>
              <a:t>Since we can map |0…0&gt; to and from a superposition of all states, and we can construct a classical function to detect |0…0&gt;,</a:t>
            </a:r>
          </a:p>
          <a:p>
            <a:pPr>
              <a:buFontTx/>
              <a:buNone/>
            </a:pPr>
            <a:r>
              <a:rPr lang="en-US" altLang="en-US" dirty="0"/>
              <a:t>	We can also negate the amplitude </a:t>
            </a:r>
            <a:r>
              <a:rPr lang="en-US" altLang="en-US" dirty="0">
                <a:sym typeface="Symbol" panose="05050102010706020507" pitchFamily="18" charset="2"/>
              </a:rPr>
              <a:t>of this  “sum of states”, </a:t>
            </a:r>
            <a:r>
              <a:rPr lang="en-US" altLang="en-US" i="1" dirty="0">
                <a:sym typeface="Symbol" panose="05050102010706020507" pitchFamily="18" charset="2"/>
              </a:rPr>
              <a:t>s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Grover’s algorithm actually calls for negating the amplitude orthogonal to </a:t>
            </a:r>
            <a:r>
              <a:rPr lang="en-US" altLang="en-US" i="1" dirty="0">
                <a:sym typeface="Symbol" panose="05050102010706020507" pitchFamily="18" charset="2"/>
              </a:rPr>
              <a:t>s</a:t>
            </a:r>
            <a:r>
              <a:rPr lang="en-US" altLang="en-US" dirty="0">
                <a:sym typeface="Symbol" panose="05050102010706020507" pitchFamily="18" charset="2"/>
              </a:rPr>
              <a:t>, but that’s just as easy.</a:t>
            </a:r>
          </a:p>
        </p:txBody>
      </p:sp>
    </p:spTree>
    <p:extLst>
      <p:ext uri="{BB962C8B-B14F-4D97-AF65-F5344CB8AC3E}">
        <p14:creationId xmlns:p14="http://schemas.microsoft.com/office/powerpoint/2010/main" val="786688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Grover’s algorithm:</a:t>
            </a:r>
            <a:br>
              <a:rPr lang="en-US" altLang="en-US" sz="3600" dirty="0"/>
            </a:br>
            <a:r>
              <a:rPr lang="en-US" altLang="en-US" sz="3600" dirty="0"/>
              <a:t>Creating a superposition of all states from 0 to 2</a:t>
            </a:r>
            <a:r>
              <a:rPr lang="en-US" altLang="en-US" sz="3600" baseline="30000" dirty="0"/>
              <a:t>n</a:t>
            </a:r>
            <a:r>
              <a:rPr lang="en-US" altLang="en-US" sz="3600" dirty="0"/>
              <a:t>-1</a:t>
            </a:r>
            <a:endParaRPr lang="en-US" altLang="en-US" sz="3600" baseline="300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Start in |00…0&gt;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Perform a </a:t>
            </a:r>
            <a:r>
              <a:rPr lang="en-US" altLang="en-US" dirty="0" err="1"/>
              <a:t>Hadamard</a:t>
            </a:r>
            <a:r>
              <a:rPr lang="en-US" altLang="en-US" dirty="0"/>
              <a:t> on each qubit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Result: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2</a:t>
            </a:r>
            <a:r>
              <a:rPr lang="en-US" altLang="en-US" baseline="30000" dirty="0">
                <a:cs typeface="Arial" panose="020B0604020202020204" pitchFamily="34" charset="0"/>
              </a:rPr>
              <a:t>-</a:t>
            </a:r>
            <a:r>
              <a:rPr lang="en-US" altLang="en-US" baseline="30000" dirty="0"/>
              <a:t>n/2</a:t>
            </a:r>
            <a:r>
              <a:rPr lang="en-US" altLang="en-US" dirty="0"/>
              <a:t>(|0&gt;+|1&gt;)</a:t>
            </a:r>
            <a:r>
              <a:rPr lang="en-US" altLang="en-US" dirty="0">
                <a:sym typeface="Symbol" panose="05050102010706020507" pitchFamily="18" charset="2"/>
              </a:rPr>
              <a:t></a:t>
            </a:r>
            <a:r>
              <a:rPr lang="en-US" altLang="en-US" dirty="0"/>
              <a:t>(|0&gt;+|1&gt;)</a:t>
            </a:r>
            <a:r>
              <a:rPr lang="en-US" altLang="en-US" dirty="0">
                <a:sym typeface="Symbol" panose="05050102010706020507" pitchFamily="18" charset="2"/>
              </a:rPr>
              <a:t>…(|0&gt;+|1&gt;)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>
                <a:sym typeface="Wingdings" panose="05000000000000000000" pitchFamily="2" charset="2"/>
              </a:rPr>
              <a:t>This is the state we want: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>
                <a:sym typeface="Wingdings" panose="05000000000000000000" pitchFamily="2" charset="2"/>
              </a:rPr>
              <a:t>	2</a:t>
            </a:r>
            <a:r>
              <a:rPr lang="en-US" altLang="en-US" baseline="30000" dirty="0">
                <a:sym typeface="Wingdings" panose="05000000000000000000" pitchFamily="2" charset="2"/>
              </a:rPr>
              <a:t>-n/2</a:t>
            </a:r>
            <a:r>
              <a:rPr lang="en-US" altLang="en-US" dirty="0">
                <a:sym typeface="Wingdings" panose="05000000000000000000" pitchFamily="2" charset="2"/>
              </a:rPr>
              <a:t>(|0…0&gt; + |0…1&gt; +…+ |1…1&gt;)</a:t>
            </a:r>
          </a:p>
          <a:p>
            <a:endParaRPr lang="en-US" altLang="en-US" dirty="0">
              <a:sym typeface="Wingdings" panose="05000000000000000000" pitchFamily="2" charset="2"/>
            </a:endParaRPr>
          </a:p>
          <a:p>
            <a:r>
              <a:rPr lang="en-US" altLang="en-US" dirty="0">
                <a:sym typeface="Wingdings" panose="05000000000000000000" pitchFamily="2" charset="2"/>
              </a:rPr>
              <a:t>The </a:t>
            </a:r>
            <a:r>
              <a:rPr lang="en-US" altLang="en-US" dirty="0" err="1">
                <a:sym typeface="Wingdings" panose="05000000000000000000" pitchFamily="2" charset="2"/>
              </a:rPr>
              <a:t>Hadamard</a:t>
            </a:r>
            <a:r>
              <a:rPr lang="en-US" altLang="en-US" dirty="0">
                <a:sym typeface="Wingdings" panose="05000000000000000000" pitchFamily="2" charset="2"/>
              </a:rPr>
              <a:t> gate is self inverse, so doing this again gets us back to</a:t>
            </a:r>
          </a:p>
          <a:p>
            <a:pPr marL="0" indent="0">
              <a:buNone/>
            </a:pPr>
            <a:r>
              <a:rPr lang="en-US" altLang="en-US" dirty="0"/>
              <a:t>|00…0&gt;</a:t>
            </a:r>
          </a:p>
          <a:p>
            <a:pPr marL="0" indent="0">
              <a:buNone/>
            </a:pPr>
            <a:endParaRPr lang="en-US" alt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123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Quantum Computing has major effects on hardness assumptions in cryptography</a:t>
            </a:r>
          </a:p>
          <a:p>
            <a:pPr lvl="1"/>
            <a:r>
              <a:rPr lang="en-US" dirty="0"/>
              <a:t>Exponential Speedup for integer factorization and discrete log problems  [Shor 1994]</a:t>
            </a:r>
          </a:p>
          <a:p>
            <a:pPr lvl="1"/>
            <a:r>
              <a:rPr lang="en-US" dirty="0"/>
              <a:t>Polynomial Speedup for brute force key search [Grover 1996]</a:t>
            </a:r>
          </a:p>
          <a:p>
            <a:pPr lvl="1"/>
            <a:endParaRPr lang="en-US" dirty="0"/>
          </a:p>
          <a:p>
            <a:r>
              <a:rPr lang="en-US" dirty="0"/>
              <a:t>But this talk is primarily about hash functions:</a:t>
            </a:r>
          </a:p>
          <a:p>
            <a:pPr lvl="1"/>
            <a:r>
              <a:rPr lang="en-US" dirty="0"/>
              <a:t>Brute force collision search on an </a:t>
            </a:r>
            <a:r>
              <a:rPr lang="en-US" i="1" dirty="0"/>
              <a:t>n</a:t>
            </a:r>
            <a:r>
              <a:rPr lang="en-US" dirty="0"/>
              <a:t>-bit hash function costs 2</a:t>
            </a:r>
            <a:r>
              <a:rPr lang="en-US" i="1" baseline="30000" dirty="0"/>
              <a:t>n</a:t>
            </a:r>
            <a:r>
              <a:rPr lang="en-US" baseline="30000" dirty="0"/>
              <a:t>/2</a:t>
            </a:r>
            <a:r>
              <a:rPr lang="en-US" dirty="0"/>
              <a:t> operations classically.</a:t>
            </a:r>
          </a:p>
          <a:p>
            <a:pPr lvl="1"/>
            <a:r>
              <a:rPr lang="en-US" dirty="0"/>
              <a:t>Brassard, Hoyer, and </a:t>
            </a:r>
            <a:r>
              <a:rPr lang="en-US" dirty="0" err="1"/>
              <a:t>Tapp</a:t>
            </a:r>
            <a:r>
              <a:rPr lang="en-US" dirty="0"/>
              <a:t> [BHT 1998] claimed to reduce this to 2</a:t>
            </a:r>
            <a:r>
              <a:rPr lang="en-US" i="1" baseline="30000" dirty="0"/>
              <a:t>n</a:t>
            </a:r>
            <a:r>
              <a:rPr lang="en-US" baseline="30000" dirty="0"/>
              <a:t>/3</a:t>
            </a:r>
            <a:r>
              <a:rPr lang="en-US" dirty="0"/>
              <a:t> by using quantum computation.</a:t>
            </a:r>
          </a:p>
          <a:p>
            <a:pPr lvl="1"/>
            <a:r>
              <a:rPr lang="en-US" dirty="0"/>
              <a:t>Is the BHT attack really cheaper than the classical attack?</a:t>
            </a:r>
          </a:p>
        </p:txBody>
      </p:sp>
    </p:spTree>
    <p:extLst>
      <p:ext uri="{BB962C8B-B14F-4D97-AF65-F5344CB8AC3E}">
        <p14:creationId xmlns:p14="http://schemas.microsoft.com/office/powerpoint/2010/main" val="3696839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Grover’s Algorithm</a:t>
            </a:r>
          </a:p>
        </p:txBody>
      </p:sp>
      <p:cxnSp>
        <p:nvCxnSpPr>
          <p:cNvPr id="20487" name="AutoShape 7"/>
          <p:cNvCxnSpPr>
            <a:cxnSpLocks noChangeShapeType="1"/>
          </p:cNvCxnSpPr>
          <p:nvPr/>
        </p:nvCxnSpPr>
        <p:spPr bwMode="auto">
          <a:xfrm>
            <a:off x="1752600" y="37115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089525" y="2246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pic>
        <p:nvPicPr>
          <p:cNvPr id="20492" name="Picture 12" descr="Grover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8164" y="1600201"/>
            <a:ext cx="60340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3618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Grover’s Algorithm</a:t>
            </a:r>
          </a:p>
        </p:txBody>
      </p:sp>
      <p:pic>
        <p:nvPicPr>
          <p:cNvPr id="22537" name="Picture 9" descr="Grover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8164" y="1600201"/>
            <a:ext cx="60340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7604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Grover’s Algorithm</a:t>
            </a:r>
          </a:p>
        </p:txBody>
      </p:sp>
      <p:pic>
        <p:nvPicPr>
          <p:cNvPr id="25608" name="Picture 8" descr="Grover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8164" y="1600201"/>
            <a:ext cx="60340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268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Grover’s Algorithm</a:t>
            </a:r>
          </a:p>
        </p:txBody>
      </p:sp>
      <p:pic>
        <p:nvPicPr>
          <p:cNvPr id="28680" name="Picture 8" descr="Grover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8164" y="1600201"/>
            <a:ext cx="60340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0999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Grover’s algorithm</a:t>
            </a:r>
          </a:p>
        </p:txBody>
      </p:sp>
      <p:pic>
        <p:nvPicPr>
          <p:cNvPr id="48134" name="Picture 6" descr="Grover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8164" y="1600201"/>
            <a:ext cx="60340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4235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Should Get Easier from Here on in.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831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BHT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Finds collisions in an </a:t>
                </a:r>
                <a:r>
                  <a:rPr lang="en-US" i="1" dirty="0"/>
                  <a:t>n</a:t>
                </a:r>
                <a:r>
                  <a:rPr lang="en-US" dirty="0"/>
                  <a:t>-bit hash function H</a:t>
                </a:r>
                <a:r>
                  <a:rPr lang="en-US" i="1" dirty="0"/>
                  <a:t>.</a:t>
                </a:r>
              </a:p>
              <a:p>
                <a:r>
                  <a:rPr lang="en-US" dirty="0"/>
                  <a:t>Requires only ~2</a:t>
                </a:r>
                <a:r>
                  <a:rPr lang="en-US" i="1" baseline="30000" dirty="0"/>
                  <a:t>n</a:t>
                </a:r>
                <a:r>
                  <a:rPr lang="en-US" baseline="30000" dirty="0"/>
                  <a:t>/3</a:t>
                </a:r>
                <a:r>
                  <a:rPr lang="en-US" dirty="0"/>
                  <a:t> (quantum) queries to H</a:t>
                </a:r>
                <a:r>
                  <a:rPr lang="en-US" i="1" dirty="0"/>
                  <a:t>.</a:t>
                </a:r>
              </a:p>
              <a:p>
                <a:endParaRPr lang="en-US" i="1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Generate </a:t>
                </a:r>
                <a:r>
                  <a:rPr lang="en-US" i="1" dirty="0"/>
                  <a:t>k</a:t>
                </a:r>
                <a:r>
                  <a:rPr lang="en-US" dirty="0"/>
                  <a:t>=2</a:t>
                </a:r>
                <a:r>
                  <a:rPr lang="en-US" i="1" baseline="30000" dirty="0"/>
                  <a:t>n</a:t>
                </a:r>
                <a:r>
                  <a:rPr lang="en-US" baseline="30000" dirty="0"/>
                  <a:t>/3</a:t>
                </a:r>
                <a:r>
                  <a:rPr lang="en-US" dirty="0"/>
                  <a:t> hash values, H(</a:t>
                </a:r>
                <a:r>
                  <a:rPr lang="en-US" i="1" dirty="0"/>
                  <a:t>x</a:t>
                </a:r>
                <a:r>
                  <a:rPr lang="en-US" baseline="-25000" dirty="0"/>
                  <a:t>0</a:t>
                </a:r>
                <a:r>
                  <a:rPr lang="en-US" dirty="0"/>
                  <a:t>), … H(</a:t>
                </a:r>
                <a:r>
                  <a:rPr lang="en-US" i="1" dirty="0" err="1"/>
                  <a:t>x</a:t>
                </a:r>
                <a:r>
                  <a:rPr lang="en-US" i="1" baseline="-25000" dirty="0" err="1"/>
                  <a:t>k</a:t>
                </a:r>
                <a:r>
                  <a:rPr lang="en-US" dirty="0"/>
                  <a:t>)</a:t>
                </a:r>
              </a:p>
              <a:p>
                <a:pPr marL="971550" lvl="1" indent="-514350">
                  <a:buFont typeface="+mj-lt"/>
                  <a:buAutoNum type="alphaLcParenR"/>
                </a:pPr>
                <a:r>
                  <a:rPr lang="en-US" dirty="0"/>
                  <a:t>Store them as a sorted list.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Define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</m:t>
                    </m:r>
                    <m:d>
                      <m:dPr>
                        <m:begChr m:val="{"/>
                        <m:endChr m:val="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               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0         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not</m:t>
                              </m:r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</m:e>
                          </m:mr>
                        </m:m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Use Grover to invert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on a domain of size </a:t>
                </a:r>
                <a:r>
                  <a:rPr lang="en-US" dirty="0"/>
                  <a:t>2</a:t>
                </a:r>
                <a:r>
                  <a:rPr lang="en-US" baseline="30000" dirty="0"/>
                  <a:t>2</a:t>
                </a:r>
                <a:r>
                  <a:rPr lang="en-US" i="1" baseline="30000" dirty="0"/>
                  <a:t>n</a:t>
                </a:r>
                <a:r>
                  <a:rPr lang="en-US" baseline="30000" dirty="0"/>
                  <a:t>/3</a:t>
                </a:r>
                <a:r>
                  <a:rPr lang="en-US" dirty="0"/>
                  <a:t>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Requires ~</a:t>
                </a:r>
                <a:r>
                  <a:rPr lang="en-US" dirty="0"/>
                  <a:t>2</a:t>
                </a:r>
                <a:r>
                  <a:rPr lang="en-US" i="1" baseline="30000" dirty="0"/>
                  <a:t>n</a:t>
                </a:r>
                <a:r>
                  <a:rPr lang="en-US" baseline="30000" dirty="0"/>
                  <a:t>/3</a:t>
                </a:r>
                <a:r>
                  <a:rPr lang="en-US" dirty="0"/>
                  <a:t> calls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  <a:r>
                  <a:rPr lang="en-US" dirty="0">
                    <a:ea typeface="Cambria Math" panose="02040503050406030204" pitchFamily="18" charset="0"/>
                  </a:rPr>
                  <a:t> i.e.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~</a:t>
                </a:r>
                <a:r>
                  <a:rPr lang="en-US" dirty="0"/>
                  <a:t>2</a:t>
                </a:r>
                <a:r>
                  <a:rPr lang="en-US" i="1" baseline="30000" dirty="0"/>
                  <a:t>n</a:t>
                </a:r>
                <a:r>
                  <a:rPr lang="en-US" baseline="30000" dirty="0"/>
                  <a:t>/3</a:t>
                </a:r>
                <a:r>
                  <a:rPr lang="en-US" dirty="0"/>
                  <a:t> calls to </a:t>
                </a:r>
                <a:r>
                  <a:rPr lang="en-US" i="1" dirty="0"/>
                  <a:t>H</a:t>
                </a:r>
                <a:r>
                  <a:rPr lang="en-US" dirty="0"/>
                  <a:t>.</a:t>
                </a:r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But it does use a lot of space (~</a:t>
                </a:r>
                <a:r>
                  <a:rPr lang="en-US" dirty="0"/>
                  <a:t>2</a:t>
                </a:r>
                <a:r>
                  <a:rPr lang="en-US" i="1" baseline="30000" dirty="0"/>
                  <a:t>n</a:t>
                </a:r>
                <a:r>
                  <a:rPr lang="en-US" baseline="30000" dirty="0"/>
                  <a:t>/3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01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034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vs Parallelization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we can afford so much memory, maybe we can afford more processors?</a:t>
            </a:r>
          </a:p>
          <a:p>
            <a:r>
              <a:rPr lang="en-US" dirty="0"/>
              <a:t>Traditionally, we’ve assumed RAM is cheaper than CPU for classical computers</a:t>
            </a:r>
          </a:p>
          <a:p>
            <a:pPr lvl="1"/>
            <a:r>
              <a:rPr lang="en-US" dirty="0"/>
              <a:t>Maybe not so true. A lot of published attack implementations use more distributed architectures (GPU clusters, ASICs etc.)</a:t>
            </a:r>
          </a:p>
          <a:p>
            <a:r>
              <a:rPr lang="en-US" dirty="0"/>
              <a:t>In the quantum case, we’re already doing parallel processing for error correction.</a:t>
            </a:r>
          </a:p>
          <a:p>
            <a:r>
              <a:rPr lang="en-US" dirty="0"/>
              <a:t>Quantum accessible Classical Memory (e.g. CDROM)</a:t>
            </a:r>
          </a:p>
          <a:p>
            <a:pPr lvl="1"/>
            <a:r>
              <a:rPr lang="en-US" dirty="0"/>
              <a:t>Aim a laser at many addresses in superposition.</a:t>
            </a:r>
          </a:p>
          <a:p>
            <a:pPr lvl="1"/>
            <a:r>
              <a:rPr lang="en-US" dirty="0"/>
              <a:t>Gates for addressing (at least) need to be quantum, and so need error correction.</a:t>
            </a:r>
          </a:p>
          <a:p>
            <a:pPr lvl="1"/>
            <a:r>
              <a:rPr lang="en-US" dirty="0"/>
              <a:t>So, even this probably doesn’t buy much.</a:t>
            </a:r>
          </a:p>
          <a:p>
            <a:r>
              <a:rPr lang="en-US" i="1" dirty="0"/>
              <a:t>Probably best to assume that memory and processors cost about the same.</a:t>
            </a:r>
          </a:p>
        </p:txBody>
      </p:sp>
    </p:spTree>
    <p:extLst>
      <p:ext uri="{BB962C8B-B14F-4D97-AF65-F5344CB8AC3E}">
        <p14:creationId xmlns:p14="http://schemas.microsoft.com/office/powerpoint/2010/main" val="42401488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Grover’s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we have M processors.</a:t>
                </a:r>
              </a:p>
              <a:p>
                <a:endParaRPr lang="en-US" dirty="0"/>
              </a:p>
              <a:p>
                <a:r>
                  <a:rPr lang="en-US" dirty="0"/>
                  <a:t>Then we can divide the domain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into </a:t>
                </a:r>
                <a:r>
                  <a:rPr lang="en-US" i="1" dirty="0"/>
                  <a:t>M</a:t>
                </a:r>
                <a:r>
                  <a:rPr lang="en-US" dirty="0"/>
                  <a:t> pieces of size </a:t>
                </a:r>
                <a:r>
                  <a:rPr lang="en-US" i="1" dirty="0"/>
                  <a:t>N</a:t>
                </a:r>
                <a:r>
                  <a:rPr lang="en-US" dirty="0"/>
                  <a:t>/</a:t>
                </a:r>
                <a:r>
                  <a:rPr lang="en-US" i="1" dirty="0"/>
                  <a:t>M.</a:t>
                </a:r>
              </a:p>
              <a:p>
                <a:pPr lvl="1"/>
                <a:r>
                  <a:rPr lang="en-US" dirty="0"/>
                  <a:t>This reduces the depth (time) of the computation to </a:t>
                </a:r>
                <a:r>
                  <a:rPr lang="en-US" dirty="0" err="1"/>
                  <a:t>sqrt</a:t>
                </a:r>
                <a:r>
                  <a:rPr lang="en-US" dirty="0"/>
                  <a:t>(</a:t>
                </a:r>
                <a:r>
                  <a:rPr lang="en-US" i="1" dirty="0"/>
                  <a:t>N</a:t>
                </a:r>
                <a:r>
                  <a:rPr lang="en-US" dirty="0"/>
                  <a:t>/</a:t>
                </a:r>
                <a:r>
                  <a:rPr lang="en-US" i="1" dirty="0"/>
                  <a:t>M</a:t>
                </a:r>
                <a:r>
                  <a:rPr lang="en-US" dirty="0"/>
                  <a:t>).</a:t>
                </a:r>
              </a:p>
              <a:p>
                <a:pPr lvl="1"/>
                <a:r>
                  <a:rPr lang="en-US" dirty="0"/>
                  <a:t>Note that we reduce the time by only the square root of </a:t>
                </a:r>
                <a:r>
                  <a:rPr lang="en-US" i="1" dirty="0"/>
                  <a:t>M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[</a:t>
                </a:r>
                <a:r>
                  <a:rPr lang="en-US" dirty="0" err="1"/>
                  <a:t>Zalka</a:t>
                </a:r>
                <a:r>
                  <a:rPr lang="en-US" dirty="0"/>
                  <a:t> 97] showed this is optimal.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4963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Parallelizing BHT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a naïve implementation, </a:t>
            </a:r>
            <a:r>
              <a:rPr lang="en-US" i="1" dirty="0"/>
              <a:t>M</a:t>
            </a:r>
            <a:r>
              <a:rPr lang="en-US" dirty="0"/>
              <a:t> instances of BHT would require </a:t>
            </a:r>
            <a:r>
              <a:rPr lang="en-US" i="1" dirty="0"/>
              <a:t>M</a:t>
            </a:r>
            <a:r>
              <a:rPr lang="en-US" dirty="0"/>
              <a:t>*2</a:t>
            </a:r>
            <a:r>
              <a:rPr lang="en-US" i="1" baseline="30000" dirty="0"/>
              <a:t>n</a:t>
            </a:r>
            <a:r>
              <a:rPr lang="en-US" baseline="30000" dirty="0"/>
              <a:t>/3</a:t>
            </a:r>
            <a:r>
              <a:rPr lang="en-US" dirty="0"/>
              <a:t> space.</a:t>
            </a:r>
          </a:p>
          <a:p>
            <a:r>
              <a:rPr lang="en-US" dirty="0"/>
              <a:t>Classically, multiple threads can access the same RAM in parallel at minimal cost.</a:t>
            </a:r>
          </a:p>
          <a:p>
            <a:r>
              <a:rPr lang="en-US" dirty="0"/>
              <a:t>[</a:t>
            </a:r>
            <a:r>
              <a:rPr lang="en-US" dirty="0" err="1"/>
              <a:t>Beals</a:t>
            </a:r>
            <a:r>
              <a:rPr lang="en-US" dirty="0"/>
              <a:t> et al. 2012] showed you could do the same with quantum memory.</a:t>
            </a:r>
          </a:p>
          <a:p>
            <a:r>
              <a:rPr lang="en-US" dirty="0"/>
              <a:t>Thus we can parallelize the Grover step 2</a:t>
            </a:r>
            <a:r>
              <a:rPr lang="en-US" i="1" baseline="30000" dirty="0"/>
              <a:t>n</a:t>
            </a:r>
            <a:r>
              <a:rPr lang="en-US" baseline="30000" dirty="0"/>
              <a:t>/3</a:t>
            </a:r>
            <a:r>
              <a:rPr lang="en-US" dirty="0"/>
              <a:t> ways at minimal cost.</a:t>
            </a:r>
          </a:p>
          <a:p>
            <a:pPr lvl="1"/>
            <a:r>
              <a:rPr lang="en-US" dirty="0"/>
              <a:t>Result: 2</a:t>
            </a:r>
            <a:r>
              <a:rPr lang="en-US" i="1" baseline="30000" dirty="0"/>
              <a:t>n</a:t>
            </a:r>
            <a:r>
              <a:rPr lang="en-US" baseline="30000" dirty="0"/>
              <a:t>/3</a:t>
            </a:r>
            <a:r>
              <a:rPr lang="en-US" dirty="0"/>
              <a:t> space, 2</a:t>
            </a:r>
            <a:r>
              <a:rPr lang="en-US" i="1" baseline="30000" dirty="0"/>
              <a:t>n</a:t>
            </a:r>
            <a:r>
              <a:rPr lang="en-US" baseline="30000" dirty="0"/>
              <a:t>/6</a:t>
            </a:r>
            <a:r>
              <a:rPr lang="en-US" dirty="0"/>
              <a:t> time.</a:t>
            </a:r>
          </a:p>
          <a:p>
            <a:pPr lvl="1"/>
            <a:r>
              <a:rPr lang="en-US" dirty="0"/>
              <a:t>Similar results possible with time*space = ~2</a:t>
            </a:r>
            <a:r>
              <a:rPr lang="en-US" i="1" baseline="30000" dirty="0"/>
              <a:t>n</a:t>
            </a:r>
            <a:r>
              <a:rPr lang="en-US" baseline="30000" dirty="0"/>
              <a:t>/2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Note: Assumes (unrealistically) that communication is free.</a:t>
            </a:r>
          </a:p>
          <a:p>
            <a:r>
              <a:rPr lang="en-US" dirty="0"/>
              <a:t>This variant of BHT was considered by Bernstein as “parallel quantum tables.”</a:t>
            </a:r>
          </a:p>
        </p:txBody>
      </p:sp>
    </p:spTree>
    <p:extLst>
      <p:ext uri="{BB962C8B-B14F-4D97-AF65-F5344CB8AC3E}">
        <p14:creationId xmlns:p14="http://schemas.microsoft.com/office/powerpoint/2010/main" val="39866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Classical Attacks</a:t>
            </a:r>
          </a:p>
          <a:p>
            <a:pPr lvl="1"/>
            <a:r>
              <a:rPr lang="en-US" dirty="0"/>
              <a:t>Guessing</a:t>
            </a:r>
          </a:p>
          <a:p>
            <a:pPr lvl="1"/>
            <a:r>
              <a:rPr lang="en-US" dirty="0"/>
              <a:t>Tables</a:t>
            </a:r>
          </a:p>
          <a:p>
            <a:pPr lvl="1"/>
            <a:r>
              <a:rPr lang="en-US" dirty="0"/>
              <a:t>Parallel Tables</a:t>
            </a:r>
          </a:p>
          <a:p>
            <a:pPr lvl="1"/>
            <a:r>
              <a:rPr lang="en-US" dirty="0"/>
              <a:t>Pollard Rho</a:t>
            </a:r>
          </a:p>
          <a:p>
            <a:pPr lvl="1"/>
            <a:r>
              <a:rPr lang="en-US" dirty="0"/>
              <a:t>Van </a:t>
            </a:r>
            <a:r>
              <a:rPr lang="en-US" dirty="0" err="1"/>
              <a:t>Oorschot</a:t>
            </a:r>
            <a:r>
              <a:rPr lang="en-US" dirty="0"/>
              <a:t>-Wiener</a:t>
            </a:r>
          </a:p>
          <a:p>
            <a:pPr lvl="1"/>
            <a:endParaRPr lang="en-US" dirty="0"/>
          </a:p>
          <a:p>
            <a:r>
              <a:rPr lang="en-US" dirty="0"/>
              <a:t>Quantum Attacks</a:t>
            </a:r>
          </a:p>
          <a:p>
            <a:pPr lvl="1"/>
            <a:r>
              <a:rPr lang="en-US" dirty="0"/>
              <a:t>Quantum Computation</a:t>
            </a:r>
          </a:p>
          <a:p>
            <a:pPr lvl="1"/>
            <a:r>
              <a:rPr lang="en-US" dirty="0"/>
              <a:t>Grover’s algorithm</a:t>
            </a:r>
          </a:p>
          <a:p>
            <a:pPr lvl="1"/>
            <a:r>
              <a:rPr lang="en-US" dirty="0"/>
              <a:t>BHT algorithm</a:t>
            </a:r>
          </a:p>
          <a:p>
            <a:pPr lvl="1"/>
            <a:r>
              <a:rPr lang="en-US" dirty="0"/>
              <a:t>Parallelizing Grover’s algorithm</a:t>
            </a:r>
          </a:p>
          <a:p>
            <a:pPr lvl="1"/>
            <a:r>
              <a:rPr lang="en-US" dirty="0"/>
              <a:t>Parallelizing BHT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Comparisson</a:t>
            </a:r>
            <a:endParaRPr lang="en-US" dirty="0"/>
          </a:p>
          <a:p>
            <a:pPr lvl="1"/>
            <a:r>
              <a:rPr lang="en-US" dirty="0"/>
              <a:t>Ignoring Communication</a:t>
            </a:r>
          </a:p>
          <a:p>
            <a:pPr lvl="1"/>
            <a:r>
              <a:rPr lang="en-US" dirty="0"/>
              <a:t>With communication</a:t>
            </a:r>
          </a:p>
          <a:p>
            <a:endParaRPr lang="en-US" dirty="0"/>
          </a:p>
          <a:p>
            <a:r>
              <a:rPr lang="en-US" dirty="0"/>
              <a:t>Implications</a:t>
            </a:r>
          </a:p>
          <a:p>
            <a:pPr lvl="1"/>
            <a:r>
              <a:rPr lang="en-US" dirty="0"/>
              <a:t>Is BHT a real quantum speedup?</a:t>
            </a:r>
          </a:p>
          <a:p>
            <a:pPr lvl="1"/>
            <a:r>
              <a:rPr lang="en-US" dirty="0"/>
              <a:t>Is Grover speedup as advertised?</a:t>
            </a:r>
          </a:p>
        </p:txBody>
      </p:sp>
    </p:spTree>
    <p:extLst>
      <p:ext uri="{BB962C8B-B14F-4D97-AF65-F5344CB8AC3E}">
        <p14:creationId xmlns:p14="http://schemas.microsoft.com/office/powerpoint/2010/main" val="23802914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  <a:br>
              <a:rPr lang="en-US" dirty="0"/>
            </a:br>
            <a:r>
              <a:rPr lang="en-US" dirty="0"/>
              <a:t>(Assuming Free Communication)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5263" y="1825624"/>
            <a:ext cx="8197515" cy="491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192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  <a:br>
              <a:rPr lang="en-US" dirty="0"/>
            </a:br>
            <a:r>
              <a:rPr lang="en-US" dirty="0"/>
              <a:t>(Realistic Communication)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0884" y="1825624"/>
            <a:ext cx="7892716" cy="503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9995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BHT is not a real quantum speedup</a:t>
            </a:r>
          </a:p>
          <a:p>
            <a:pPr lvl="1"/>
            <a:r>
              <a:rPr lang="en-US" dirty="0"/>
              <a:t>Only works if you assume memory is free, but parallelization is impossible.</a:t>
            </a:r>
          </a:p>
          <a:p>
            <a:pPr lvl="2"/>
            <a:r>
              <a:rPr lang="en-US" dirty="0"/>
              <a:t>Unrealistic even for classical computing, but ridiculous for quantum computing.</a:t>
            </a:r>
          </a:p>
          <a:p>
            <a:pPr lvl="1"/>
            <a:r>
              <a:rPr lang="en-US" dirty="0"/>
              <a:t>If you assume (as you should) that memory access times scale with distance, it gets even worse in comparison to classical algorithms</a:t>
            </a:r>
          </a:p>
          <a:p>
            <a:pPr lvl="1"/>
            <a:r>
              <a:rPr lang="en-US" dirty="0"/>
              <a:t>Quantum gates probably also cost more than classical gates, but even without this, the argument holds.</a:t>
            </a:r>
          </a:p>
          <a:p>
            <a:r>
              <a:rPr lang="en-US" dirty="0"/>
              <a:t>Even Grover’s algorithm probably isn’t so large a speedup in practice</a:t>
            </a:r>
          </a:p>
          <a:p>
            <a:pPr lvl="1"/>
            <a:r>
              <a:rPr lang="en-US" dirty="0"/>
              <a:t>Still suffers from poor parallelization.</a:t>
            </a:r>
          </a:p>
          <a:p>
            <a:pPr lvl="1"/>
            <a:r>
              <a:rPr lang="en-US" dirty="0"/>
              <a:t>Still uses potentially expensive quantum gates.</a:t>
            </a:r>
          </a:p>
        </p:txBody>
      </p:sp>
    </p:spTree>
    <p:extLst>
      <p:ext uri="{BB962C8B-B14F-4D97-AF65-F5344CB8AC3E}">
        <p14:creationId xmlns:p14="http://schemas.microsoft.com/office/powerpoint/2010/main" val="142656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Questions? Comments?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7675025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[Bernstein 2009] https://cr.yp.to/hash/collisioncost-20090517.pdf</a:t>
            </a:r>
          </a:p>
          <a:p>
            <a:pPr marL="0" indent="0">
              <a:buNone/>
            </a:pPr>
            <a:r>
              <a:rPr lang="en-US" sz="2400" dirty="0"/>
              <a:t>[Shor 1994] http://www.csee.wvu.edu/~xinl/library/papers/comp/shor_focs1994.pdf</a:t>
            </a:r>
          </a:p>
          <a:p>
            <a:pPr marL="0" indent="0">
              <a:buNone/>
            </a:pPr>
            <a:r>
              <a:rPr lang="en-US" sz="2400" dirty="0"/>
              <a:t>[Grover 1996] https://arxiv.org/abs/quant-ph/9605043</a:t>
            </a:r>
          </a:p>
          <a:p>
            <a:pPr marL="0" indent="0">
              <a:buNone/>
            </a:pPr>
            <a:r>
              <a:rPr lang="en-US" sz="2400" dirty="0"/>
              <a:t>[BHT 1998] https://arxiv.org/abs/quant-ph/9705002</a:t>
            </a:r>
          </a:p>
          <a:p>
            <a:pPr marL="0" indent="0">
              <a:buNone/>
            </a:pPr>
            <a:r>
              <a:rPr lang="en-US" sz="2400" dirty="0"/>
              <a:t>[Pollard 1975] http://www.cs.cmu.edu/afs/cs/academic/class/15451-f11/www/lectures/lect1122_Pollard.pdf</a:t>
            </a:r>
          </a:p>
          <a:p>
            <a:pPr marL="0" indent="0">
              <a:buNone/>
            </a:pPr>
            <a:r>
              <a:rPr lang="en-US" sz="2400" dirty="0"/>
              <a:t>[Van </a:t>
            </a:r>
            <a:r>
              <a:rPr lang="en-US" sz="2400" dirty="0" err="1"/>
              <a:t>Oorschot</a:t>
            </a:r>
            <a:r>
              <a:rPr lang="en-US" sz="2400" dirty="0"/>
              <a:t>-Weiner 1994] http://people.scs.carleton.ca/~paulv/papers/acmccs94.pdf</a:t>
            </a:r>
          </a:p>
          <a:p>
            <a:pPr marL="0" indent="0">
              <a:buNone/>
            </a:pPr>
            <a:r>
              <a:rPr lang="en-US" sz="2400" dirty="0"/>
              <a:t>[</a:t>
            </a:r>
            <a:r>
              <a:rPr lang="en-US" sz="2400" dirty="0" err="1"/>
              <a:t>Beals</a:t>
            </a:r>
            <a:r>
              <a:rPr lang="en-US" sz="2400" dirty="0"/>
              <a:t> et al. 2012] https://arxiv.org/abs/1207.2307</a:t>
            </a:r>
          </a:p>
        </p:txBody>
      </p:sp>
    </p:spTree>
    <p:extLst>
      <p:ext uri="{BB962C8B-B14F-4D97-AF65-F5344CB8AC3E}">
        <p14:creationId xmlns:p14="http://schemas.microsoft.com/office/powerpoint/2010/main" val="278234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Classical Attacks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20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Guessing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pick two random messages, the probability their hashes collide is 1/2</a:t>
            </a:r>
            <a:r>
              <a:rPr lang="en-US" i="1" baseline="30000" dirty="0"/>
              <a:t>n</a:t>
            </a:r>
            <a:r>
              <a:rPr lang="en-US" dirty="0"/>
              <a:t>.</a:t>
            </a:r>
          </a:p>
          <a:p>
            <a:r>
              <a:rPr lang="en-US" dirty="0"/>
              <a:t>Thus, you can find a collision by trying 2</a:t>
            </a:r>
            <a:r>
              <a:rPr lang="en-US" i="1" baseline="30000" dirty="0"/>
              <a:t>n</a:t>
            </a:r>
            <a:r>
              <a:rPr lang="en-US" i="1" dirty="0"/>
              <a:t> </a:t>
            </a:r>
            <a:r>
              <a:rPr lang="en-US" dirty="0"/>
              <a:t>message pairs.</a:t>
            </a:r>
          </a:p>
          <a:p>
            <a:r>
              <a:rPr lang="en-US" dirty="0"/>
              <a:t>This requires ~1 space and ~2</a:t>
            </a:r>
            <a:r>
              <a:rPr lang="en-US" i="1" baseline="30000" dirty="0"/>
              <a:t>n</a:t>
            </a:r>
            <a:r>
              <a:rPr lang="en-US" dirty="0"/>
              <a:t> time.</a:t>
            </a:r>
          </a:p>
          <a:p>
            <a:r>
              <a:rPr lang="en-US" dirty="0"/>
              <a:t>This can be parallelized M ways, resulting in 2</a:t>
            </a:r>
            <a:r>
              <a:rPr lang="en-US" i="1" baseline="30000" dirty="0"/>
              <a:t>n</a:t>
            </a:r>
            <a:r>
              <a:rPr lang="en-US" dirty="0"/>
              <a:t>/ M time. </a:t>
            </a:r>
          </a:p>
          <a:p>
            <a:pPr lvl="1"/>
            <a:r>
              <a:rPr lang="en-US" dirty="0"/>
              <a:t>(Parallel Guessing)</a:t>
            </a:r>
          </a:p>
        </p:txBody>
      </p:sp>
    </p:spTree>
    <p:extLst>
      <p:ext uri="{BB962C8B-B14F-4D97-AF65-F5344CB8AC3E}">
        <p14:creationId xmlns:p14="http://schemas.microsoft.com/office/powerpoint/2010/main" val="253167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computed hash values in a sorted list.</a:t>
            </a:r>
          </a:p>
          <a:p>
            <a:r>
              <a:rPr lang="en-US" dirty="0"/>
              <a:t>Checking whether a hash value is in the list requires only logarithmic time (binary search.)</a:t>
            </a:r>
          </a:p>
          <a:p>
            <a:r>
              <a:rPr lang="en-US" dirty="0"/>
              <a:t>Result: Time = ~2</a:t>
            </a:r>
            <a:r>
              <a:rPr lang="en-US" i="1" baseline="30000" dirty="0"/>
              <a:t>n</a:t>
            </a:r>
            <a:r>
              <a:rPr lang="en-US" dirty="0"/>
              <a:t>/Space</a:t>
            </a:r>
          </a:p>
          <a:p>
            <a:pPr lvl="1"/>
            <a:r>
              <a:rPr lang="en-US" dirty="0"/>
              <a:t>E.g. Time = ~2</a:t>
            </a:r>
            <a:r>
              <a:rPr lang="en-US" i="1" baseline="30000" dirty="0"/>
              <a:t>n/2</a:t>
            </a:r>
            <a:r>
              <a:rPr lang="en-US" dirty="0"/>
              <a:t> ; Space = ~2</a:t>
            </a:r>
            <a:r>
              <a:rPr lang="en-US" i="1" baseline="30000" dirty="0"/>
              <a:t>n/2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762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</a:t>
            </a:r>
            <a:r>
              <a:rPr lang="en-US" i="1" dirty="0"/>
              <a:t>M</a:t>
            </a:r>
            <a:r>
              <a:rPr lang="en-US" dirty="0"/>
              <a:t> separate threads accessing shared memory in parallel.</a:t>
            </a:r>
          </a:p>
          <a:p>
            <a:r>
              <a:rPr lang="en-US" dirty="0"/>
              <a:t>Use the memory to store a sorted list of hash values of size </a:t>
            </a:r>
            <a:r>
              <a:rPr lang="en-US" i="1" dirty="0"/>
              <a:t>M</a:t>
            </a:r>
            <a:r>
              <a:rPr lang="en-US" dirty="0"/>
              <a:t>.</a:t>
            </a:r>
          </a:p>
          <a:p>
            <a:r>
              <a:rPr lang="en-US" dirty="0"/>
              <a:t>Time = ~2</a:t>
            </a:r>
            <a:r>
              <a:rPr lang="en-US" i="1" baseline="30000" dirty="0"/>
              <a:t>n</a:t>
            </a:r>
            <a:r>
              <a:rPr lang="en-US" dirty="0"/>
              <a:t>/</a:t>
            </a:r>
            <a:r>
              <a:rPr lang="en-US" i="1" dirty="0"/>
              <a:t>M</a:t>
            </a:r>
            <a:r>
              <a:rPr lang="en-US" baseline="30000" dirty="0"/>
              <a:t>2</a:t>
            </a:r>
            <a:r>
              <a:rPr lang="en-US" dirty="0"/>
              <a:t>; Space = ~M.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Pollard Rho</a:t>
            </a:r>
            <a:br>
              <a:rPr lang="en-US" dirty="0"/>
            </a:br>
            <a:r>
              <a:rPr lang="en-US" dirty="0"/>
              <a:t>[Pollard 1975]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Iterating H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/>
              <a:t>H(…(H(x</a:t>
            </a:r>
            <a:r>
              <a:rPr lang="en-US" baseline="-25000" dirty="0"/>
              <a:t>0</a:t>
            </a:r>
            <a:r>
              <a:rPr lang="en-US" dirty="0"/>
              <a:t>)…) should loop after ~2</a:t>
            </a:r>
            <a:r>
              <a:rPr lang="en-US" i="1" baseline="30000" dirty="0"/>
              <a:t>n</a:t>
            </a:r>
            <a:r>
              <a:rPr lang="en-US" baseline="30000" dirty="0"/>
              <a:t>/2</a:t>
            </a:r>
            <a:r>
              <a:rPr lang="en-US" dirty="0"/>
              <a:t> steps.</a:t>
            </a:r>
          </a:p>
          <a:p>
            <a:r>
              <a:rPr lang="en-US" dirty="0"/>
              <a:t>To detect this, keep two threads</a:t>
            </a:r>
          </a:p>
          <a:p>
            <a:pPr lvl="1"/>
            <a:r>
              <a:rPr lang="en-US" dirty="0"/>
              <a:t>Both start with the same value x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First thread hashes once per iteration</a:t>
            </a:r>
          </a:p>
          <a:p>
            <a:pPr lvl="1"/>
            <a:r>
              <a:rPr lang="en-US" dirty="0"/>
              <a:t>Second thread hashes twice per iteration.</a:t>
            </a:r>
          </a:p>
          <a:p>
            <a:pPr lvl="1"/>
            <a:r>
              <a:rPr lang="en-US" dirty="0"/>
              <a:t>When thread two laps thread one, the two threads will have the same hash value.</a:t>
            </a:r>
          </a:p>
          <a:p>
            <a:r>
              <a:rPr lang="en-US" dirty="0"/>
              <a:t>Time = ~2</a:t>
            </a:r>
            <a:r>
              <a:rPr lang="en-US" i="1" baseline="30000" dirty="0"/>
              <a:t>n</a:t>
            </a:r>
            <a:r>
              <a:rPr lang="en-US" baseline="30000" dirty="0"/>
              <a:t>/2</a:t>
            </a:r>
            <a:r>
              <a:rPr lang="en-US" dirty="0"/>
              <a:t>; Space = ~1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8157029" y="5312229"/>
            <a:ext cx="348342" cy="40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505371" y="4847771"/>
            <a:ext cx="232229" cy="464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766629" y="4281714"/>
            <a:ext cx="145142" cy="522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8505371" y="4020457"/>
            <a:ext cx="406400" cy="261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505371" y="3425371"/>
            <a:ext cx="0" cy="595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8505371" y="3077029"/>
            <a:ext cx="595086" cy="348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144000" y="3120571"/>
            <a:ext cx="377371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9521371" y="3425371"/>
            <a:ext cx="0" cy="595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9347200" y="4020457"/>
            <a:ext cx="174171" cy="261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8911771" y="4281714"/>
            <a:ext cx="4209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8040914" y="5210629"/>
            <a:ext cx="319315" cy="362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8331200" y="5457371"/>
            <a:ext cx="290286" cy="362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621486" y="4949371"/>
            <a:ext cx="217714" cy="522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603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Parallel Rho</a:t>
            </a:r>
            <a:br>
              <a:rPr lang="en-US" dirty="0"/>
            </a:br>
            <a:r>
              <a:rPr lang="en-US" dirty="0"/>
              <a:t>[Van </a:t>
            </a:r>
            <a:r>
              <a:rPr lang="en-US" dirty="0" err="1"/>
              <a:t>Oorschot</a:t>
            </a:r>
            <a:r>
              <a:rPr lang="en-US" dirty="0"/>
              <a:t> Wiener 1994]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Each of M threads picks, and remembers, a random starting point </a:t>
            </a:r>
            <a:r>
              <a:rPr lang="en-US" i="1" dirty="0"/>
              <a:t>x</a:t>
            </a:r>
            <a:r>
              <a:rPr lang="en-US" baseline="-25000" dirty="0"/>
              <a:t>i</a:t>
            </a:r>
            <a:r>
              <a:rPr lang="en-US" dirty="0"/>
              <a:t>.</a:t>
            </a:r>
          </a:p>
          <a:p>
            <a:r>
              <a:rPr lang="en-US" dirty="0"/>
              <a:t>Each thread  iteratively hashes </a:t>
            </a:r>
            <a:r>
              <a:rPr lang="en-US" i="1" dirty="0"/>
              <a:t>x</a:t>
            </a:r>
            <a:r>
              <a:rPr lang="en-US" baseline="-25000" dirty="0"/>
              <a:t>i</a:t>
            </a:r>
            <a:r>
              <a:rPr lang="en-US" dirty="0"/>
              <a:t> until it reaches a “distinguished point” with </a:t>
            </a:r>
            <a:r>
              <a:rPr lang="en-US" i="1" dirty="0"/>
              <a:t>n</a:t>
            </a:r>
            <a:r>
              <a:rPr lang="en-US" dirty="0"/>
              <a:t>/2 – log</a:t>
            </a:r>
            <a:r>
              <a:rPr lang="en-US" baseline="-25000" dirty="0"/>
              <a:t>2</a:t>
            </a:r>
            <a:r>
              <a:rPr lang="en-US" dirty="0"/>
              <a:t>(M) leading zeroes.</a:t>
            </a:r>
          </a:p>
          <a:p>
            <a:r>
              <a:rPr lang="en-US" dirty="0"/>
              <a:t>The threads then collectively sort their outputs to find colliding distinguished points, </a:t>
            </a:r>
            <a:r>
              <a:rPr lang="en-US" i="1" dirty="0" err="1"/>
              <a:t>y</a:t>
            </a:r>
            <a:r>
              <a:rPr lang="en-US" i="1" baseline="-25000" dirty="0" err="1"/>
              <a:t>i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i="1" baseline="-25000" dirty="0" err="1"/>
              <a:t>j</a:t>
            </a:r>
            <a:r>
              <a:rPr lang="en-US" dirty="0"/>
              <a:t>.</a:t>
            </a:r>
          </a:p>
          <a:p>
            <a:r>
              <a:rPr lang="en-US" dirty="0"/>
              <a:t>Two threads iteratively </a:t>
            </a:r>
            <a:r>
              <a:rPr lang="en-US" dirty="0" err="1"/>
              <a:t>recompute</a:t>
            </a:r>
            <a:r>
              <a:rPr lang="en-US" dirty="0"/>
              <a:t> hashes of 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x</a:t>
            </a:r>
            <a:r>
              <a:rPr lang="en-US" i="1" baseline="-25000" dirty="0" err="1"/>
              <a:t>j</a:t>
            </a:r>
            <a:r>
              <a:rPr lang="en-US" dirty="0"/>
              <a:t> to find the hash collision.</a:t>
            </a:r>
          </a:p>
          <a:p>
            <a:r>
              <a:rPr lang="en-US" dirty="0"/>
              <a:t>Time = ~2</a:t>
            </a:r>
            <a:r>
              <a:rPr lang="en-US" i="1" baseline="30000" dirty="0"/>
              <a:t>n</a:t>
            </a:r>
            <a:r>
              <a:rPr lang="en-US" baseline="30000" dirty="0"/>
              <a:t>/2</a:t>
            </a:r>
            <a:r>
              <a:rPr lang="en-US" dirty="0"/>
              <a:t>/ M; Space = ~M.</a:t>
            </a:r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894286" y="2757714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8229" y="2573048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0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329714" y="2757714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736114" y="2757714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142514" y="2757714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548914" y="2757714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955314" y="2757714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361714" y="2757714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894286" y="3360057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29714" y="3360057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736114" y="3360057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142514" y="3360057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8548914" y="3360057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8955314" y="3360057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9361714" y="3360057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894286" y="4405085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329714" y="440508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736114" y="440508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8142514" y="440508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548914" y="440508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955314" y="440508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9361714" y="440508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6894286" y="3878515"/>
            <a:ext cx="435428" cy="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329714" y="387851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736114" y="387851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8142514" y="3360057"/>
            <a:ext cx="304800" cy="518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28229" y="3101254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35486" y="3653379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328228" y="4170627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927772" y="2561325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(0 | y</a:t>
            </a:r>
            <a:r>
              <a:rPr lang="en-US" baseline="-25000" dirty="0"/>
              <a:t>0</a:t>
            </a:r>
            <a:r>
              <a:rPr lang="en-US" dirty="0"/>
              <a:t>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927770" y="3175391"/>
            <a:ext cx="206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(0 | y</a:t>
            </a:r>
            <a:r>
              <a:rPr lang="en-US" baseline="-25000" dirty="0"/>
              <a:t>1</a:t>
            </a:r>
            <a:r>
              <a:rPr lang="en-US" dirty="0"/>
              <a:t>) = (0 | y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9927770" y="4170627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(0 | y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7661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218B735-8583-4233-93C0-16FFE43184C9}"/>
</file>

<file path=customXml/itemProps2.xml><?xml version="1.0" encoding="utf-8"?>
<ds:datastoreItem xmlns:ds="http://schemas.openxmlformats.org/officeDocument/2006/customXml" ds:itemID="{7B8B56CD-57AC-47F0-BEA0-1128B5213290}"/>
</file>

<file path=customXml/itemProps3.xml><?xml version="1.0" encoding="utf-8"?>
<ds:datastoreItem xmlns:ds="http://schemas.openxmlformats.org/officeDocument/2006/customXml" ds:itemID="{3ABD4F96-A0F8-409D-8B88-4EBDF21227D0}"/>
</file>

<file path=docProps/app.xml><?xml version="1.0" encoding="utf-8"?>
<Properties xmlns="http://schemas.openxmlformats.org/officeDocument/2006/extended-properties" xmlns:vt="http://schemas.openxmlformats.org/officeDocument/2006/docPropsVTypes">
  <TotalTime>8627</TotalTime>
  <Words>1509</Words>
  <Application>Microsoft Office PowerPoint</Application>
  <PresentationFormat>Widescreen</PresentationFormat>
  <Paragraphs>216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Cost analysis of hash collisions: Will quantum computers make SHARCS obsolete? [Bernstein 2009]</vt:lpstr>
      <vt:lpstr>Motivation</vt:lpstr>
      <vt:lpstr>Outline</vt:lpstr>
      <vt:lpstr>Classical Attacks</vt:lpstr>
      <vt:lpstr>Guessing</vt:lpstr>
      <vt:lpstr>Tables</vt:lpstr>
      <vt:lpstr>Parallel Tables</vt:lpstr>
      <vt:lpstr>Pollard Rho [Pollard 1975]</vt:lpstr>
      <vt:lpstr>Parallel Rho [Van Oorschot Wiener 1994]</vt:lpstr>
      <vt:lpstr>Quantum Attacks</vt:lpstr>
      <vt:lpstr>Quantum Computing: Basics</vt:lpstr>
      <vt:lpstr>Quantum Computing: Describing  Qubits</vt:lpstr>
      <vt:lpstr>Quantum Computing: Measurement</vt:lpstr>
      <vt:lpstr>Quantum Computing: Operations (gates)</vt:lpstr>
      <vt:lpstr>Example Operation CNOT</vt:lpstr>
      <vt:lpstr>Example operation Hadamard</vt:lpstr>
      <vt:lpstr>Grover’s algorithm</vt:lpstr>
      <vt:lpstr>Grover’s algorithm</vt:lpstr>
      <vt:lpstr>Grover’s algorithm: Creating a superposition of all states from 0 to 2n-1</vt:lpstr>
      <vt:lpstr>Grover’s Algorithm</vt:lpstr>
      <vt:lpstr>Grover’s Algorithm</vt:lpstr>
      <vt:lpstr>Grover’s Algorithm</vt:lpstr>
      <vt:lpstr>Grover’s Algorithm</vt:lpstr>
      <vt:lpstr>Grover’s algorithm</vt:lpstr>
      <vt:lpstr>Things Should Get Easier from Here on in.</vt:lpstr>
      <vt:lpstr>BHT Algorithm</vt:lpstr>
      <vt:lpstr>Memory vs Parallelization</vt:lpstr>
      <vt:lpstr>Parallelizing Grover’s algorithm</vt:lpstr>
      <vt:lpstr>Parallelizing BHT</vt:lpstr>
      <vt:lpstr>Comparison (Assuming Free Communication)</vt:lpstr>
      <vt:lpstr>Comparison (Realistic Communication)</vt:lpstr>
      <vt:lpstr>Implications</vt:lpstr>
      <vt:lpstr>Discussion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analysis of hash collisions: Will quantum computers make SHARCS obsolete? (Dan Bernstein)</dc:title>
  <dc:creator>Perlner, Ray (Fed)</dc:creator>
  <cp:lastModifiedBy>Perlner, Ray (Fed)</cp:lastModifiedBy>
  <cp:revision>41</cp:revision>
  <dcterms:created xsi:type="dcterms:W3CDTF">2016-11-01T19:27:41Z</dcterms:created>
  <dcterms:modified xsi:type="dcterms:W3CDTF">2016-11-09T18:27:39Z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